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60" r:id="rId1"/>
  </p:sldMasterIdLst>
  <p:notesMasterIdLst>
    <p:notesMasterId r:id="rId27"/>
  </p:notesMasterIdLst>
  <p:handoutMasterIdLst>
    <p:handoutMasterId r:id="rId28"/>
  </p:handoutMasterIdLst>
  <p:sldIdLst>
    <p:sldId id="256" r:id="rId2"/>
    <p:sldId id="483" r:id="rId3"/>
    <p:sldId id="497" r:id="rId4"/>
    <p:sldId id="499" r:id="rId5"/>
    <p:sldId id="518" r:id="rId6"/>
    <p:sldId id="522" r:id="rId7"/>
    <p:sldId id="503" r:id="rId8"/>
    <p:sldId id="501" r:id="rId9"/>
    <p:sldId id="502" r:id="rId10"/>
    <p:sldId id="504" r:id="rId11"/>
    <p:sldId id="505" r:id="rId12"/>
    <p:sldId id="506" r:id="rId13"/>
    <p:sldId id="507" r:id="rId14"/>
    <p:sldId id="508" r:id="rId15"/>
    <p:sldId id="509" r:id="rId16"/>
    <p:sldId id="510" r:id="rId17"/>
    <p:sldId id="511" r:id="rId18"/>
    <p:sldId id="512" r:id="rId19"/>
    <p:sldId id="513" r:id="rId20"/>
    <p:sldId id="514" r:id="rId21"/>
    <p:sldId id="516" r:id="rId22"/>
    <p:sldId id="517" r:id="rId23"/>
    <p:sldId id="519" r:id="rId24"/>
    <p:sldId id="520" r:id="rId25"/>
    <p:sldId id="521" r:id="rId26"/>
  </p:sldIdLst>
  <p:sldSz cx="9144000" cy="5143500" type="screen16x9"/>
  <p:notesSz cx="6858000" cy="9144000"/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>
          <p15:clr>
            <a:srgbClr val="A4A3A4"/>
          </p15:clr>
        </p15:guide>
        <p15:guide id="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E8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0651C3A-4460-11DB-9652-00E08161165F}"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16" autoAdjust="0"/>
    <p:restoredTop sz="84453"/>
  </p:normalViewPr>
  <p:slideViewPr>
    <p:cSldViewPr snapToGrid="0" snapToObjects="1" showGuides="1">
      <p:cViewPr varScale="1">
        <p:scale>
          <a:sx n="132" d="100"/>
          <a:sy n="132" d="100"/>
        </p:scale>
        <p:origin x="992" y="184"/>
      </p:cViewPr>
      <p:guideLst>
        <p:guide orient="horz"/>
        <p:guide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notesMaster" Target="notesMasters/notesMaster1.xml"/><Relationship Id="rId28" Type="http://schemas.openxmlformats.org/officeDocument/2006/relationships/handoutMaster" Target="handoutMasters/handoutMaster1.xml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05A8F3-AA62-AC48-A387-50F2EB05A328}" type="datetimeFigureOut">
              <a:rPr lang="en-US" smtClean="0"/>
              <a:t>9/3/16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DBF9B3-2054-9342-AC05-FF25C8070D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27583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" name="Shape 3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r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" name="Shape 4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" name="Shape 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" name="Shape 6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>
            <a:lvl1pPr marL="0" marR="0" indent="0" algn="r" rtl="0">
              <a:spcBef>
                <a:spcPts val="0"/>
              </a:spcBef>
              <a:buNone/>
              <a:defRPr sz="1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/>
              <a:pPr marL="0" lvl="0" indent="0">
                <a:spcBef>
                  <a:spcPts val="0"/>
                </a:spcBef>
                <a:buSzPct val="25000"/>
                <a:buNone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996658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63538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Team is growing rapidly </a:t>
            </a:r>
          </a:p>
          <a:p>
            <a:r>
              <a:rPr lang="en-US" dirty="0" smtClean="0"/>
              <a:t>Based</a:t>
            </a:r>
            <a:r>
              <a:rPr lang="en-US" baseline="0" dirty="0" smtClean="0"/>
              <a:t> in Mountain View – I am the only guy in UK/Europe</a:t>
            </a:r>
            <a:endParaRPr lang="en-US" dirty="0" smtClean="0"/>
          </a:p>
          <a:p>
            <a:r>
              <a:rPr lang="en-US" dirty="0" smtClean="0"/>
              <a:t>VC: $34M</a:t>
            </a:r>
            <a:r>
              <a:rPr lang="en-US" baseline="0" dirty="0" smtClean="0"/>
              <a:t> in total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31400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1199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5948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9644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1986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3531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8992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137913"/>
            <a:ext cx="7772400" cy="53039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73252" y="2146429"/>
            <a:ext cx="4066505" cy="927806"/>
          </a:xfrm>
        </p:spPr>
        <p:txBody>
          <a:bodyPr>
            <a:normAutofit/>
          </a:bodyPr>
          <a:lstStyle>
            <a:lvl1pPr marL="0" indent="0" algn="ctr">
              <a:buNone/>
              <a:defRPr sz="2800" i="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Presenter Names Here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GB" dirty="0" smtClean="0"/>
              <a:t>17 May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dirty="0" err="1" smtClean="0"/>
              <a:t>bit.ly</a:t>
            </a:r>
            <a:r>
              <a:rPr lang="en-US" dirty="0" smtClean="0"/>
              <a:t> / joe_london_kaggle_2016a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824414">
            <a:off x="-1894247" y="3883786"/>
            <a:ext cx="9144000" cy="2988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6448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GB" smtClean="0"/>
              <a:t>17 May 2016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bit.ly / joe_london_kaggle_2016a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4076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GB" smtClean="0"/>
              <a:t>17 May 2016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bit.ly / joe_london_kaggle_2016a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871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GB" smtClean="0"/>
              <a:t>17 May 2016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bit.ly / joe_london_kaggle_2016a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7782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472"/>
          <p:cNvSpPr/>
          <p:nvPr userDrawn="1"/>
        </p:nvSpPr>
        <p:spPr>
          <a:xfrm>
            <a:off x="0" y="0"/>
            <a:ext cx="9144000" cy="654050"/>
          </a:xfrm>
          <a:prstGeom prst="rect">
            <a:avLst/>
          </a:prstGeom>
          <a:solidFill>
            <a:srgbClr val="FAE807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" name="Shape 19"/>
          <p:cNvSpPr txBox="1">
            <a:spLocks noGrp="1"/>
          </p:cNvSpPr>
          <p:nvPr>
            <p:ph type="title" hasCustomPrompt="1"/>
          </p:nvPr>
        </p:nvSpPr>
        <p:spPr>
          <a:xfrm>
            <a:off x="457200" y="0"/>
            <a:ext cx="8229600" cy="5687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indent="0" algn="ctr" rtl="0">
              <a:lnSpc>
                <a:spcPct val="20714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sz="1400"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pPr marL="0" marR="0" lvl="0" indent="0" rtl="0">
              <a:lnSpc>
                <a:spcPct val="207142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b="1" i="0" u="none" strike="noStrike" cap="none" spc="300" baseline="0" dirty="0" smtClean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TITLE</a:t>
            </a:r>
            <a:endParaRPr lang="en-US" sz="2800" b="1" i="0" u="none" strike="noStrike" cap="none" spc="300" baseline="0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Shape 20"/>
          <p:cNvSpPr txBox="1"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buFont typeface="Arial"/>
              <a:buChar char="•"/>
              <a:defRPr/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dt" idx="10"/>
          </p:nvPr>
        </p:nvSpPr>
        <p:spPr>
          <a:xfrm>
            <a:off x="6363347" y="4767263"/>
            <a:ext cx="2085975" cy="27384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r>
              <a:rPr lang="en-GB" smtClean="0"/>
              <a:t>17 May 2016</a:t>
            </a:r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ftr" idx="11"/>
          </p:nvPr>
        </p:nvSpPr>
        <p:spPr>
          <a:xfrm>
            <a:off x="659164" y="4767263"/>
            <a:ext cx="2847975" cy="27384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r>
              <a:rPr lang="en-US" smtClean="0"/>
              <a:t>bit.ly / joe_london_kaggle_2016a</a:t>
            </a:r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sldNum" idx="12"/>
          </p:nvPr>
        </p:nvSpPr>
        <p:spPr>
          <a:xfrm>
            <a:off x="8543279" y="4767263"/>
            <a:ext cx="561975" cy="27384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>
            <a:lvl1pPr marL="0" marR="0" indent="0" algn="l" rtl="0">
              <a:spcBef>
                <a:spcPts val="0"/>
              </a:spcBef>
              <a:buNone/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/>
              <a:pPr marL="0" lvl="0" indent="0">
                <a:spcBef>
                  <a:spcPts val="0"/>
                </a:spcBef>
                <a:buSzPct val="25000"/>
                <a:buNone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472"/>
          <p:cNvSpPr/>
          <p:nvPr userDrawn="1"/>
        </p:nvSpPr>
        <p:spPr>
          <a:xfrm>
            <a:off x="0" y="0"/>
            <a:ext cx="9144000" cy="654050"/>
          </a:xfrm>
          <a:prstGeom prst="rect">
            <a:avLst/>
          </a:prstGeom>
          <a:solidFill>
            <a:srgbClr val="FAE807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GB" smtClean="0"/>
              <a:t>17 May 2016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smtClean="0"/>
              <a:t>bit.ly / joe_london_kaggle_2016a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C8A4197-7A9D-5842-BD4B-E3CFC351F87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6716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472"/>
          <p:cNvSpPr/>
          <p:nvPr userDrawn="1"/>
        </p:nvSpPr>
        <p:spPr>
          <a:xfrm>
            <a:off x="0" y="0"/>
            <a:ext cx="9144000" cy="654050"/>
          </a:xfrm>
          <a:prstGeom prst="rect">
            <a:avLst/>
          </a:prstGeom>
          <a:solidFill>
            <a:srgbClr val="FAE807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GB" smtClean="0"/>
              <a:t>17 May 2016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bit.ly / joe_london_kaggle_2016a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7385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472"/>
          <p:cNvSpPr/>
          <p:nvPr userDrawn="1"/>
        </p:nvSpPr>
        <p:spPr>
          <a:xfrm>
            <a:off x="0" y="0"/>
            <a:ext cx="9144000" cy="654050"/>
          </a:xfrm>
          <a:prstGeom prst="rect">
            <a:avLst/>
          </a:prstGeom>
          <a:solidFill>
            <a:srgbClr val="FAE807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39925" y="935584"/>
            <a:ext cx="4946875" cy="1233808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GB" smtClean="0"/>
              <a:t>17 May 2016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bit.ly / joe_london_kaggle_2016a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3740149" y="2346171"/>
            <a:ext cx="4946650" cy="116366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3740150" y="3738563"/>
            <a:ext cx="4946650" cy="10287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3326009" y="935584"/>
            <a:ext cx="0" cy="3831679"/>
          </a:xfrm>
          <a:prstGeom prst="line">
            <a:avLst/>
          </a:prstGeom>
          <a:ln w="57150" cmpd="sng">
            <a:solidFill>
              <a:srgbClr val="FBE91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 userDrawn="1"/>
        </p:nvCxnSpPr>
        <p:spPr>
          <a:xfrm>
            <a:off x="3740150" y="2253605"/>
            <a:ext cx="495876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 userDrawn="1"/>
        </p:nvCxnSpPr>
        <p:spPr>
          <a:xfrm>
            <a:off x="3740150" y="3628358"/>
            <a:ext cx="495876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18"/>
          <p:cNvSpPr>
            <a:spLocks noGrp="1"/>
          </p:cNvSpPr>
          <p:nvPr>
            <p:ph type="body" sz="quarter" idx="15" hasCustomPrompt="1"/>
          </p:nvPr>
        </p:nvSpPr>
        <p:spPr>
          <a:xfrm>
            <a:off x="211138" y="935831"/>
            <a:ext cx="2913062" cy="1233488"/>
          </a:xfrm>
        </p:spPr>
        <p:txBody>
          <a:bodyPr>
            <a:normAutofit/>
          </a:bodyPr>
          <a:lstStyle>
            <a:lvl1pPr marL="0" indent="0" algn="ctr">
              <a:buNone/>
              <a:defRPr sz="4000" b="0" i="0"/>
            </a:lvl1pPr>
            <a:lvl2pPr marL="457200" indent="0" algn="ctr">
              <a:buNone/>
              <a:defRPr baseline="0"/>
            </a:lvl2pPr>
          </a:lstStyle>
          <a:p>
            <a:pPr lvl="0"/>
            <a:r>
              <a:rPr lang="en-US" dirty="0" smtClean="0"/>
              <a:t>Topic 1</a:t>
            </a:r>
            <a:endParaRPr lang="en-US" dirty="0"/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6" hasCustomPrompt="1"/>
          </p:nvPr>
        </p:nvSpPr>
        <p:spPr>
          <a:xfrm>
            <a:off x="211138" y="2346723"/>
            <a:ext cx="2913062" cy="1163240"/>
          </a:xfrm>
        </p:spPr>
        <p:txBody>
          <a:bodyPr>
            <a:normAutofit/>
          </a:bodyPr>
          <a:lstStyle>
            <a:lvl1pPr marL="0" indent="0" algn="ctr">
              <a:buNone/>
              <a:defRPr sz="4000" baseline="0"/>
            </a:lvl1pPr>
          </a:lstStyle>
          <a:p>
            <a:pPr lvl="0"/>
            <a:r>
              <a:rPr lang="en-US" dirty="0" smtClean="0"/>
              <a:t>Topic 2</a:t>
            </a:r>
            <a:endParaRPr lang="en-US" dirty="0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7" hasCustomPrompt="1"/>
          </p:nvPr>
        </p:nvSpPr>
        <p:spPr>
          <a:xfrm>
            <a:off x="211138" y="3738563"/>
            <a:ext cx="2913062" cy="1028700"/>
          </a:xfrm>
        </p:spPr>
        <p:txBody>
          <a:bodyPr>
            <a:normAutofit/>
          </a:bodyPr>
          <a:lstStyle>
            <a:lvl1pPr marL="0" indent="0" algn="ctr">
              <a:buNone/>
              <a:defRPr sz="4000" baseline="0"/>
            </a:lvl1pPr>
          </a:lstStyle>
          <a:p>
            <a:pPr lvl="0"/>
            <a:r>
              <a:rPr lang="en-US" dirty="0" smtClean="0"/>
              <a:t>Topic 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1669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GB" smtClean="0"/>
              <a:t>17 May 2016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bit.ly / joe_london_kaggle_2016a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8132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472"/>
          <p:cNvSpPr/>
          <p:nvPr userDrawn="1"/>
        </p:nvSpPr>
        <p:spPr>
          <a:xfrm>
            <a:off x="0" y="0"/>
            <a:ext cx="9144000" cy="654050"/>
          </a:xfrm>
          <a:prstGeom prst="rect">
            <a:avLst/>
          </a:prstGeom>
          <a:solidFill>
            <a:srgbClr val="FAE807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GB" smtClean="0"/>
              <a:t>17 May 2016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bit.ly / joe_london_kaggle_2016a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1857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472"/>
          <p:cNvSpPr/>
          <p:nvPr userDrawn="1"/>
        </p:nvSpPr>
        <p:spPr>
          <a:xfrm>
            <a:off x="0" y="0"/>
            <a:ext cx="9144000" cy="654050"/>
          </a:xfrm>
          <a:prstGeom prst="rect">
            <a:avLst/>
          </a:prstGeom>
          <a:solidFill>
            <a:srgbClr val="FAE807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GB" smtClean="0"/>
              <a:t>17 May 2016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bit.ly / joe_london_kaggle_2016a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6301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GB" smtClean="0"/>
              <a:t>17 May 2016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bit.ly / joe_london_kaggle_2016a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8373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GB" smtClean="0"/>
              <a:t>17 May 2016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bit.ly / joe_london_kaggle_2016a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824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50000">
              <a:schemeClr val="bg1"/>
            </a:gs>
            <a:gs pos="100000">
              <a:schemeClr val="bg1">
                <a:lumMod val="85000"/>
                <a:alpha val="41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-7100"/>
            <a:ext cx="8229600" cy="6611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78039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4" r:id="rId2"/>
    <p:sldLayoutId id="2147483662" r:id="rId3"/>
    <p:sldLayoutId id="2147483672" r:id="rId4"/>
    <p:sldLayoutId id="2147483663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49" r:id="rId13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3200" b="1" kern="1200" spc="3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Courier New"/>
        <a:buChar char="o"/>
        <a:defRPr sz="2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Relationship Id="rId3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Relationship Id="rId3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Relationship Id="rId3" Type="http://schemas.openxmlformats.org/officeDocument/2006/relationships/hyperlink" Target="http://www.stat.berkeley.edu/~ledell/docs/dlab_ensembles.pdf" TargetMode="Externa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Relationship Id="rId3" Type="http://schemas.openxmlformats.org/officeDocument/2006/relationships/image" Target="../media/image4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docs.h2o.ai" TargetMode="External"/><Relationship Id="rId4" Type="http://schemas.openxmlformats.org/officeDocument/2006/relationships/hyperlink" Target="mailto:joe@h2o.ai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hyperlink" Target="docs.h2o.ai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31683"/>
            <a:ext cx="7772400" cy="953650"/>
          </a:xfrm>
        </p:spPr>
        <p:txBody>
          <a:bodyPr>
            <a:normAutofit fontScale="90000"/>
          </a:bodyPr>
          <a:lstStyle/>
          <a:p>
            <a:r>
              <a:rPr lang="en-US" b="0" dirty="0" smtClean="0"/>
              <a:t>Workshop: </a:t>
            </a:r>
            <a:br>
              <a:rPr lang="en-US" b="0" dirty="0" smtClean="0"/>
            </a:br>
            <a:r>
              <a:rPr lang="en-US" b="0" dirty="0" smtClean="0"/>
              <a:t>Scalable Machine Learning with H2O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17706" y="2037290"/>
            <a:ext cx="4240494" cy="181081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Jo-fai (Joe) Chow</a:t>
            </a:r>
          </a:p>
          <a:p>
            <a:r>
              <a:rPr lang="en-US" dirty="0" smtClean="0"/>
              <a:t>Data Scientist</a:t>
            </a:r>
            <a:endParaRPr lang="en-US" dirty="0"/>
          </a:p>
          <a:p>
            <a:r>
              <a:rPr lang="en-US" dirty="0" smtClean="0"/>
              <a:t>joe@h2o.ai</a:t>
            </a:r>
          </a:p>
          <a:p>
            <a:r>
              <a:rPr lang="en-US" dirty="0" smtClean="0"/>
              <a:t>@matlabulous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000" y="1831445"/>
            <a:ext cx="2222500" cy="22225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839452" y="4244742"/>
            <a:ext cx="346509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satRday</a:t>
            </a:r>
            <a:r>
              <a:rPr lang="en-US" dirty="0" smtClean="0"/>
              <a:t> #1</a:t>
            </a:r>
          </a:p>
          <a:p>
            <a:pPr algn="ctr"/>
            <a:r>
              <a:rPr lang="en-US" dirty="0" smtClean="0"/>
              <a:t>MTA TTK, Budapest, Hungary</a:t>
            </a:r>
          </a:p>
          <a:p>
            <a:pPr algn="ctr"/>
            <a:r>
              <a:rPr lang="en-US" dirty="0" smtClean="0"/>
              <a:t>3</a:t>
            </a:r>
            <a:r>
              <a:rPr lang="en-US" baseline="30000" dirty="0" smtClean="0"/>
              <a:t>rd</a:t>
            </a:r>
            <a:r>
              <a:rPr lang="en-US" dirty="0" smtClean="0"/>
              <a:t> September, 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4673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step_02_data_exploration.R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155" y="1200150"/>
            <a:ext cx="3364689" cy="3394075"/>
          </a:xfrm>
        </p:spPr>
      </p:pic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2865" y="1200150"/>
            <a:ext cx="3669270" cy="3394075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1014" y="691410"/>
            <a:ext cx="1721971" cy="471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6883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step_03_load_data_into_h2o.R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557587"/>
            <a:ext cx="4038600" cy="2679201"/>
          </a:xfrm>
        </p:spPr>
      </p:pic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3082" y="1200150"/>
            <a:ext cx="3848836" cy="3394075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5548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step_03_load_data_into_h2o.R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169185"/>
            <a:ext cx="4038600" cy="1456004"/>
          </a:xfrm>
        </p:spPr>
      </p:pic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608900"/>
            <a:ext cx="4038600" cy="2576574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505236" y="869864"/>
            <a:ext cx="61622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Check out other import functions later</a:t>
            </a: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28055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step_04_train_simple_models.R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695399"/>
            <a:ext cx="4038600" cy="631222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326621"/>
            <a:ext cx="4038600" cy="3141133"/>
          </a:xfrm>
        </p:spPr>
      </p:pic>
      <p:pic>
        <p:nvPicPr>
          <p:cNvPr id="10" name="Content Placeholder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2111" y="1373188"/>
            <a:ext cx="3364689" cy="339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7049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step_04_train_simple_models.R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568387"/>
            <a:ext cx="4038600" cy="657600"/>
          </a:xfrm>
        </p:spPr>
      </p:pic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466730"/>
            <a:ext cx="4038600" cy="2860914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57200" y="832058"/>
            <a:ext cx="69413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Look at available parameters in H2O GBM</a:t>
            </a: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18533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step_04_train_simple_models.R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326516"/>
            <a:ext cx="4038600" cy="1141343"/>
          </a:xfrm>
        </p:spPr>
      </p:pic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595270"/>
            <a:ext cx="4038600" cy="2603834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50020" y="1072050"/>
            <a:ext cx="34243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Using default values</a:t>
            </a: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63831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step_04_train_simple_models.R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884585"/>
            <a:ext cx="4038600" cy="2025204"/>
          </a:xfrm>
        </p:spPr>
      </p:pic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4757" y="1200150"/>
            <a:ext cx="2965486" cy="3394075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200150"/>
            <a:ext cx="2133600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9600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step_04_train_simple_models.R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34936"/>
            <a:ext cx="4038600" cy="2924503"/>
          </a:xfrm>
        </p:spPr>
      </p:pic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3021" y="1200150"/>
            <a:ext cx="3228957" cy="3394075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8637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step_05_cross_validation.R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530" y="1338876"/>
            <a:ext cx="4038600" cy="2399860"/>
          </a:xfrm>
        </p:spPr>
      </p:pic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338876"/>
            <a:ext cx="4038600" cy="3116622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855693" y="3813156"/>
            <a:ext cx="254268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Problems with </a:t>
            </a:r>
          </a:p>
          <a:p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Overfitting</a:t>
            </a: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4105835" y="4150659"/>
            <a:ext cx="542365" cy="39444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059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step_06_manual_tuning.R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556478"/>
            <a:ext cx="4038600" cy="2681419"/>
          </a:xfrm>
        </p:spPr>
      </p:pic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3179866"/>
            <a:ext cx="4038600" cy="905694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8" name="Content Placeholder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942"/>
          <a:stretch/>
        </p:blipFill>
        <p:spPr>
          <a:xfrm>
            <a:off x="4648200" y="1818088"/>
            <a:ext cx="4038600" cy="93679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57200" y="874388"/>
            <a:ext cx="68227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Try to avoid overfitting with manual tuning</a:t>
            </a: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414865" y="2106928"/>
            <a:ext cx="34243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Using default values</a:t>
            </a: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092935" y="3496787"/>
            <a:ext cx="274626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Manual tuning –</a:t>
            </a:r>
          </a:p>
          <a:p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Slightly better </a:t>
            </a: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23944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H2O.ai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4805464" cy="3811786"/>
          </a:xfrm>
        </p:spPr>
        <p:txBody>
          <a:bodyPr>
            <a:normAutofit fontScale="70000" lnSpcReduction="20000"/>
          </a:bodyPr>
          <a:lstStyle/>
          <a:p>
            <a:r>
              <a:rPr lang="en-US" b="1" dirty="0" smtClean="0"/>
              <a:t>H2O.ai, the Company</a:t>
            </a:r>
          </a:p>
          <a:p>
            <a:pPr lvl="1"/>
            <a:r>
              <a:rPr lang="en-US" dirty="0" smtClean="0"/>
              <a:t>Team: 80 (71 shown)</a:t>
            </a:r>
          </a:p>
          <a:p>
            <a:pPr lvl="1"/>
            <a:r>
              <a:rPr lang="en-US" dirty="0" smtClean="0"/>
              <a:t>Founded in 2012, </a:t>
            </a:r>
          </a:p>
          <a:p>
            <a:pPr lvl="1"/>
            <a:r>
              <a:rPr lang="en-US" dirty="0" smtClean="0"/>
              <a:t>HQ: Mountain View, California</a:t>
            </a:r>
          </a:p>
          <a:p>
            <a:pPr lvl="1"/>
            <a:endParaRPr lang="en-US" dirty="0" smtClean="0"/>
          </a:p>
          <a:p>
            <a:r>
              <a:rPr lang="en-US" b="1" dirty="0" smtClean="0"/>
              <a:t>H2O, the Platform</a:t>
            </a:r>
          </a:p>
          <a:p>
            <a:pPr lvl="1"/>
            <a:r>
              <a:rPr lang="en-US" dirty="0" smtClean="0"/>
              <a:t>Open Source (Apache 2.0)</a:t>
            </a:r>
          </a:p>
          <a:p>
            <a:pPr lvl="1"/>
            <a:r>
              <a:rPr lang="en-US" dirty="0" smtClean="0"/>
              <a:t>R, Python, Scala, Java and Web Interfaces</a:t>
            </a:r>
          </a:p>
          <a:p>
            <a:pPr lvl="1"/>
            <a:r>
              <a:rPr lang="en-US" dirty="0" smtClean="0"/>
              <a:t>Distributed Algorithms that Scale to Big Data</a:t>
            </a:r>
          </a:p>
          <a:p>
            <a:pPr lvl="1"/>
            <a:r>
              <a:rPr lang="en-US" dirty="0" smtClean="0"/>
              <a:t>Works with Laptop, Hadoop &amp; Spark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7766" y="782837"/>
            <a:ext cx="2015512" cy="42291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506678" y="2194560"/>
            <a:ext cx="279132" cy="288758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101840" y="1904198"/>
            <a:ext cx="279132" cy="288758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6190648" y="2338939"/>
            <a:ext cx="298383" cy="221381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 flipV="1">
            <a:off x="7380972" y="1904199"/>
            <a:ext cx="790876" cy="79670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5785475" y="2424413"/>
            <a:ext cx="4732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Joe</a:t>
            </a:r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8136689" y="1829980"/>
            <a:ext cx="7216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Jakub</a:t>
            </a:r>
          </a:p>
          <a:p>
            <a:r>
              <a:rPr lang="en-US" dirty="0" smtClean="0"/>
              <a:t>(</a:t>
            </a:r>
            <a:r>
              <a:rPr lang="en-US" dirty="0" err="1" smtClean="0"/>
              <a:t>Kuba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8597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step_07_grid_search.R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026" y="1200150"/>
            <a:ext cx="3296947" cy="3394075"/>
          </a:xfrm>
        </p:spPr>
      </p:pic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3246" y="1200150"/>
            <a:ext cx="3788508" cy="3394075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828026" y="654049"/>
            <a:ext cx="68804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Using H2O to find best parameter settings</a:t>
            </a: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125708" y="1989791"/>
            <a:ext cx="1999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2x2x2 = 8 models</a:t>
            </a:r>
            <a:endParaRPr lang="en-US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9133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step_07_grid_search.R</a:t>
            </a:r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0597" y="1200150"/>
            <a:ext cx="3713806" cy="3394075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277630"/>
            <a:ext cx="4038600" cy="1239115"/>
          </a:xfrm>
        </p:spPr>
      </p:pic>
      <p:sp>
        <p:nvSpPr>
          <p:cNvPr id="6" name="TextBox 5"/>
          <p:cNvSpPr txBox="1"/>
          <p:nvPr/>
        </p:nvSpPr>
        <p:spPr>
          <a:xfrm>
            <a:off x="457200" y="1324641"/>
            <a:ext cx="37609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Extract the best model</a:t>
            </a: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68898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step_08_random_grid_search.R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295" y="1200150"/>
            <a:ext cx="3318410" cy="3394075"/>
          </a:xfrm>
        </p:spPr>
      </p:pic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838349"/>
            <a:ext cx="4038600" cy="2117676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828026" y="654049"/>
            <a:ext cx="70791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What if I want to expand the search space?</a:t>
            </a: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476500" y="1653683"/>
            <a:ext cx="2255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5x5x5 = 125 </a:t>
            </a:r>
            <a:r>
              <a:rPr lang="en-US" sz="1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models</a:t>
            </a:r>
            <a:endParaRPr lang="en-US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695364" y="2756985"/>
            <a:ext cx="16193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define max runtime / </a:t>
            </a:r>
          </a:p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o. of models</a:t>
            </a:r>
          </a:p>
          <a:p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27827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step_09_stacking.R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6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3740" y="1200150"/>
            <a:ext cx="3587519" cy="3394075"/>
          </a:xfr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Why?</a:t>
            </a:r>
          </a:p>
          <a:p>
            <a:pPr lvl="1"/>
            <a:r>
              <a:rPr lang="en-US" dirty="0" smtClean="0"/>
              <a:t>Ensembles perform better than individual base algorithms</a:t>
            </a:r>
          </a:p>
          <a:p>
            <a:pPr lvl="1"/>
            <a:r>
              <a:rPr lang="en-US" dirty="0" smtClean="0"/>
              <a:t>See “</a:t>
            </a:r>
            <a:r>
              <a:rPr lang="en-US" dirty="0" smtClean="0">
                <a:hlinkClick r:id="rId3"/>
              </a:rPr>
              <a:t>Intro to Practical Ensemble Learning</a:t>
            </a:r>
            <a:r>
              <a:rPr lang="en-US" dirty="0" smtClean="0"/>
              <a:t>” by Erin </a:t>
            </a:r>
            <a:r>
              <a:rPr lang="en-US" dirty="0" err="1" smtClean="0"/>
              <a:t>LeDell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99802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step_09_stacking.R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15" name="Content Placeholder 1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2108872"/>
            <a:ext cx="4038600" cy="1576630"/>
          </a:xfrm>
        </p:spPr>
      </p:pic>
      <p:pic>
        <p:nvPicPr>
          <p:cNvPr id="14" name="Content Placeholder 13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770213"/>
            <a:ext cx="4038600" cy="2253948"/>
          </a:xfrm>
        </p:spPr>
      </p:pic>
    </p:spTree>
    <p:extLst>
      <p:ext uri="{BB962C8B-B14F-4D97-AF65-F5344CB8AC3E}">
        <p14:creationId xmlns:p14="http://schemas.microsoft.com/office/powerpoint/2010/main" val="16732029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Advanced 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Random Grid Search + Model Stacking</a:t>
            </a:r>
          </a:p>
          <a:p>
            <a:r>
              <a:rPr lang="en-US" dirty="0" smtClean="0"/>
              <a:t>Saving / Loading Models</a:t>
            </a:r>
          </a:p>
          <a:p>
            <a:r>
              <a:rPr lang="en-US" dirty="0" smtClean="0"/>
              <a:t>Exporting Plain Old Java Objects (POJOs)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Resources</a:t>
            </a:r>
          </a:p>
          <a:p>
            <a:pPr lvl="1"/>
            <a:r>
              <a:rPr lang="en-US" dirty="0" smtClean="0">
                <a:hlinkClick r:id="rId3" action="ppaction://hlinkfile"/>
              </a:rPr>
              <a:t>docs.h2o.ai</a:t>
            </a:r>
            <a:endParaRPr lang="en-US" dirty="0" smtClean="0"/>
          </a:p>
          <a:p>
            <a:pPr lvl="1"/>
            <a:endParaRPr lang="en-US" dirty="0"/>
          </a:p>
          <a:p>
            <a:r>
              <a:rPr lang="en-US" dirty="0" smtClean="0"/>
              <a:t>Contact</a:t>
            </a:r>
          </a:p>
          <a:p>
            <a:pPr lvl="1"/>
            <a:r>
              <a:rPr lang="en-US" dirty="0" smtClean="0">
                <a:hlinkClick r:id="rId4"/>
              </a:rPr>
              <a:t>joe@h2o.ai</a:t>
            </a:r>
            <a:endParaRPr lang="en-US" dirty="0" smtClean="0"/>
          </a:p>
          <a:p>
            <a:pPr lvl="1"/>
            <a:r>
              <a:rPr lang="en-US" dirty="0"/>
              <a:t>@</a:t>
            </a:r>
            <a:r>
              <a:rPr lang="en-US" dirty="0" smtClean="0"/>
              <a:t>matlabulous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8386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Current Algorithm Overview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8701" y="576052"/>
            <a:ext cx="7129914" cy="456744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472665" y="1732547"/>
            <a:ext cx="2983832" cy="2579571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08009" y="2657487"/>
            <a:ext cx="9909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Today’s</a:t>
            </a:r>
          </a:p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Workshop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9835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H2O Interfaces </a:t>
            </a:r>
            <a:r>
              <a:rPr lang="en-US" dirty="0"/>
              <a:t>– </a:t>
            </a:r>
            <a:r>
              <a:rPr lang="en-US" dirty="0" smtClean="0"/>
              <a:t>R</a:t>
            </a:r>
            <a:r>
              <a:rPr lang="en-US" dirty="0"/>
              <a:t>, </a:t>
            </a:r>
            <a:r>
              <a:rPr lang="en-US" dirty="0" smtClean="0"/>
              <a:t>Python &amp; Others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R</a:t>
            </a:r>
          </a:p>
          <a:p>
            <a:endParaRPr lang="en-US" dirty="0"/>
          </a:p>
          <a:p>
            <a:endParaRPr lang="en-US" dirty="0"/>
          </a:p>
          <a:p>
            <a:endParaRPr lang="en-US" sz="1800" dirty="0" smtClean="0"/>
          </a:p>
          <a:p>
            <a:r>
              <a:rPr lang="en-US" dirty="0" smtClean="0"/>
              <a:t>Python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Resources - </a:t>
            </a:r>
            <a:r>
              <a:rPr lang="en-US" dirty="0" smtClean="0">
                <a:hlinkClick r:id="rId2" action="ppaction://hlinkfile"/>
              </a:rPr>
              <a:t>docs.h2o.ai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49224"/>
            <a:ext cx="3556000" cy="10795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744" y="3547023"/>
            <a:ext cx="3556000" cy="10795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4449" y="1834034"/>
            <a:ext cx="2286486" cy="3070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642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this Workshop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Basics (steps 1 – 6)</a:t>
            </a:r>
            <a:endParaRPr lang="en-US" dirty="0"/>
          </a:p>
          <a:p>
            <a:pPr lvl="1"/>
            <a:r>
              <a:rPr lang="en-US" dirty="0"/>
              <a:t>Loading data</a:t>
            </a:r>
          </a:p>
          <a:p>
            <a:pPr lvl="1"/>
            <a:r>
              <a:rPr lang="en-US" dirty="0" smtClean="0"/>
              <a:t>Training basic models</a:t>
            </a:r>
          </a:p>
          <a:p>
            <a:pPr lvl="1"/>
            <a:r>
              <a:rPr lang="en-US" dirty="0" smtClean="0"/>
              <a:t>Manual tuning</a:t>
            </a:r>
          </a:p>
          <a:p>
            <a:pPr lvl="1"/>
            <a:endParaRPr lang="en-US" dirty="0"/>
          </a:p>
          <a:p>
            <a:r>
              <a:rPr lang="en-US" dirty="0" smtClean="0"/>
              <a:t>Advanced (steps 7 – 9)</a:t>
            </a:r>
            <a:endParaRPr lang="en-US" dirty="0"/>
          </a:p>
          <a:p>
            <a:pPr lvl="1"/>
            <a:r>
              <a:rPr lang="en-US" dirty="0" smtClean="0"/>
              <a:t>Grid search</a:t>
            </a:r>
          </a:p>
          <a:p>
            <a:pPr lvl="1"/>
            <a:r>
              <a:rPr lang="en-US" dirty="0" smtClean="0"/>
              <a:t>Random grid search</a:t>
            </a:r>
          </a:p>
          <a:p>
            <a:pPr lvl="1"/>
            <a:r>
              <a:rPr lang="en-US" dirty="0" smtClean="0"/>
              <a:t>Model stacking</a:t>
            </a:r>
            <a:endParaRPr lang="en-US" dirty="0"/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Scalable ML</a:t>
            </a:r>
          </a:p>
          <a:p>
            <a:pPr lvl="1"/>
            <a:r>
              <a:rPr lang="en-US" dirty="0" smtClean="0"/>
              <a:t>Today’s workshop</a:t>
            </a:r>
          </a:p>
          <a:p>
            <a:pPr lvl="2"/>
            <a:r>
              <a:rPr lang="en-US" dirty="0" smtClean="0"/>
              <a:t>Small dataset</a:t>
            </a:r>
          </a:p>
          <a:p>
            <a:pPr lvl="2"/>
            <a:r>
              <a:rPr lang="en-US" dirty="0" smtClean="0"/>
              <a:t>Local H2O cluster (single laptop)</a:t>
            </a:r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To scale it up</a:t>
            </a:r>
          </a:p>
          <a:p>
            <a:pPr lvl="2"/>
            <a:r>
              <a:rPr lang="en-US" dirty="0" smtClean="0"/>
              <a:t>Change one line of code - connect to bigger H2O clusters (AWS, Hadoop, Spark etc.)</a:t>
            </a:r>
          </a:p>
          <a:p>
            <a:pPr lvl="2"/>
            <a:r>
              <a:rPr lang="en-US" dirty="0" smtClean="0"/>
              <a:t>Rest of code remains the same</a:t>
            </a:r>
          </a:p>
          <a:p>
            <a:pPr lvl="1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690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Download R Scripts for Workshop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198" y="707146"/>
            <a:ext cx="8229601" cy="3394472"/>
          </a:xfrm>
        </p:spPr>
        <p:txBody>
          <a:bodyPr/>
          <a:lstStyle/>
          <a:p>
            <a:r>
              <a:rPr lang="en-US" dirty="0" smtClean="0"/>
              <a:t>Please go </a:t>
            </a:r>
            <a:r>
              <a:rPr lang="en-US" dirty="0" smtClean="0"/>
              <a:t>to </a:t>
            </a:r>
            <a:r>
              <a:rPr lang="en-US" sz="4400" b="1" dirty="0" err="1" smtClean="0"/>
              <a:t>bit.ly</a:t>
            </a:r>
            <a:r>
              <a:rPr lang="en-US" sz="4400" b="1" dirty="0" smtClean="0"/>
              <a:t>/h2o_budapest_workshop</a:t>
            </a:r>
          </a:p>
          <a:p>
            <a:r>
              <a:rPr lang="en-US" sz="3600" dirty="0"/>
              <a:t>(WIFI Password: Bp+2016.09.03)</a:t>
            </a:r>
          </a:p>
          <a:p>
            <a:endParaRPr lang="en-US" sz="4400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4617" y="2514755"/>
            <a:ext cx="5014762" cy="2276240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>
            <a:off x="1434164" y="4504623"/>
            <a:ext cx="681927" cy="11550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17634" y="4177364"/>
            <a:ext cx="13099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Download this</a:t>
            </a:r>
          </a:p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Zip file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8492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step_01_install_packages.R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277892"/>
            <a:ext cx="4038600" cy="1238591"/>
          </a:xfrm>
        </p:spPr>
      </p:pic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503786"/>
            <a:ext cx="4038600" cy="2786803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874138" y="1204360"/>
            <a:ext cx="32047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Package ‘</a:t>
            </a:r>
            <a:r>
              <a:rPr lang="en-US" sz="28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mlbench</a:t>
            </a:r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’</a:t>
            </a: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14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step_01_install_packages.R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533026"/>
            <a:ext cx="4038600" cy="2728323"/>
          </a:xfrm>
        </p:spPr>
      </p:pic>
      <p:pic>
        <p:nvPicPr>
          <p:cNvPr id="11" name="Content Placeholder 10"/>
          <p:cNvPicPr>
            <a:picLocks noGrp="1" noChangeAspect="1"/>
          </p:cNvPicPr>
          <p:nvPr>
            <p:ph sz="half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779528"/>
            <a:ext cx="4038600" cy="2235318"/>
          </a:xfrm>
        </p:spPr>
      </p:pic>
      <p:sp>
        <p:nvSpPr>
          <p:cNvPr id="6" name="TextBox 5"/>
          <p:cNvSpPr txBox="1"/>
          <p:nvPr/>
        </p:nvSpPr>
        <p:spPr>
          <a:xfrm>
            <a:off x="694844" y="955178"/>
            <a:ext cx="24449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Package ‘h2o’</a:t>
            </a: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9926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step_01_install_packages.R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998488"/>
            <a:ext cx="4038600" cy="1797398"/>
          </a:xfrm>
        </p:spPr>
      </p:pic>
      <p:pic>
        <p:nvPicPr>
          <p:cNvPr id="11" name="Content Placeholder 10"/>
          <p:cNvPicPr>
            <a:picLocks noGrp="1" noChangeAspect="1"/>
          </p:cNvPicPr>
          <p:nvPr>
            <p:ph sz="half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260331"/>
            <a:ext cx="4038600" cy="1273712"/>
          </a:xfrm>
        </p:spPr>
      </p:pic>
      <p:sp>
        <p:nvSpPr>
          <p:cNvPr id="6" name="TextBox 5"/>
          <p:cNvSpPr txBox="1"/>
          <p:nvPr/>
        </p:nvSpPr>
        <p:spPr>
          <a:xfrm>
            <a:off x="527303" y="1195580"/>
            <a:ext cx="40446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Package ‘h2oEnsemble’</a:t>
            </a: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5348264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Custom 1">
      <a:dk1>
        <a:sysClr val="windowText" lastClr="000000"/>
      </a:dk1>
      <a:lt1>
        <a:sysClr val="window" lastClr="FFFFFF"/>
      </a:lt1>
      <a:dk2>
        <a:srgbClr val="1782BF"/>
      </a:dk2>
      <a:lt2>
        <a:srgbClr val="62BCE9"/>
      </a:lt2>
      <a:accent1>
        <a:srgbClr val="073779"/>
      </a:accent1>
      <a:accent2>
        <a:srgbClr val="8FD9FB"/>
      </a:accent2>
      <a:accent3>
        <a:srgbClr val="FBE91F"/>
      </a:accent3>
      <a:accent4>
        <a:srgbClr val="EB6615"/>
      </a:accent4>
      <a:accent5>
        <a:srgbClr val="C76402"/>
      </a:accent5>
      <a:accent6>
        <a:srgbClr val="B523B4"/>
      </a:accent6>
      <a:hlink>
        <a:srgbClr val="FF6B26"/>
      </a:hlink>
      <a:folHlink>
        <a:srgbClr val="DE00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7961</TotalTime>
  <Words>398</Words>
  <Application>Microsoft Macintosh PowerPoint</Application>
  <PresentationFormat>On-screen Show (16:9)</PresentationFormat>
  <Paragraphs>140</Paragraphs>
  <Slides>25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Calibri</vt:lpstr>
      <vt:lpstr>Courier New</vt:lpstr>
      <vt:lpstr>Times New Roman</vt:lpstr>
      <vt:lpstr>Arial</vt:lpstr>
      <vt:lpstr>Custom Design</vt:lpstr>
      <vt:lpstr>Workshop:  Scalable Machine Learning with H2O</vt:lpstr>
      <vt:lpstr>About H2O.ai</vt:lpstr>
      <vt:lpstr>Current Algorithm Overview</vt:lpstr>
      <vt:lpstr>H2O Interfaces – R, Python &amp; Others</vt:lpstr>
      <vt:lpstr>About this Workshop</vt:lpstr>
      <vt:lpstr>Download R Scripts for Workshop</vt:lpstr>
      <vt:lpstr>step_01_install_packages.R</vt:lpstr>
      <vt:lpstr>step_01_install_packages.R</vt:lpstr>
      <vt:lpstr>step_01_install_packages.R</vt:lpstr>
      <vt:lpstr>step_02_data_exploration.R</vt:lpstr>
      <vt:lpstr>step_03_load_data_into_h2o.R</vt:lpstr>
      <vt:lpstr>step_03_load_data_into_h2o.R</vt:lpstr>
      <vt:lpstr>step_04_train_simple_models.R</vt:lpstr>
      <vt:lpstr>step_04_train_simple_models.R</vt:lpstr>
      <vt:lpstr>step_04_train_simple_models.R</vt:lpstr>
      <vt:lpstr>step_04_train_simple_models.R</vt:lpstr>
      <vt:lpstr>step_04_train_simple_models.R</vt:lpstr>
      <vt:lpstr>step_05_cross_validation.R</vt:lpstr>
      <vt:lpstr>step_06_manual_tuning.R</vt:lpstr>
      <vt:lpstr>step_07_grid_search.R</vt:lpstr>
      <vt:lpstr>step_07_grid_search.R</vt:lpstr>
      <vt:lpstr>step_08_random_grid_search.R</vt:lpstr>
      <vt:lpstr>step_09_stacking.R</vt:lpstr>
      <vt:lpstr>step_09_stacking.R</vt:lpstr>
      <vt:lpstr>Other Advanced Topics</vt:lpstr>
    </vt:vector>
  </TitlesOfParts>
  <LinksUpToDate>false</LinksUpToDate>
  <SharedDoc>false</SharedDoc>
  <HyperlinksChanged>false</HyperlinksChanged>
  <AppVersion>15.0024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cp:lastModifiedBy>Chow, Jo</cp:lastModifiedBy>
  <cp:revision>658</cp:revision>
  <cp:lastPrinted>2016-09-01T23:03:45Z</cp:lastPrinted>
  <dcterms:created xsi:type="dcterms:W3CDTF">2015-09-15T15:26:47Z</dcterms:created>
  <dcterms:modified xsi:type="dcterms:W3CDTF">2016-09-03T06:07:33Z</dcterms:modified>
</cp:coreProperties>
</file>